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410" r:id="rId2"/>
    <p:sldId id="404" r:id="rId3"/>
    <p:sldId id="488" r:id="rId4"/>
    <p:sldId id="456" r:id="rId5"/>
    <p:sldId id="516" r:id="rId6"/>
    <p:sldId id="508" r:id="rId7"/>
    <p:sldId id="315" r:id="rId8"/>
    <p:sldId id="432" r:id="rId9"/>
    <p:sldId id="434" r:id="rId10"/>
    <p:sldId id="511" r:id="rId11"/>
    <p:sldId id="512" r:id="rId12"/>
    <p:sldId id="513" r:id="rId13"/>
    <p:sldId id="435" r:id="rId14"/>
    <p:sldId id="436" r:id="rId15"/>
    <p:sldId id="437" r:id="rId16"/>
    <p:sldId id="438" r:id="rId17"/>
    <p:sldId id="439" r:id="rId18"/>
    <p:sldId id="494" r:id="rId19"/>
    <p:sldId id="495" r:id="rId20"/>
    <p:sldId id="496" r:id="rId21"/>
    <p:sldId id="445" r:id="rId22"/>
    <p:sldId id="474" r:id="rId23"/>
    <p:sldId id="510" r:id="rId24"/>
    <p:sldId id="448" r:id="rId25"/>
    <p:sldId id="449" r:id="rId26"/>
    <p:sldId id="472" r:id="rId27"/>
    <p:sldId id="473" r:id="rId28"/>
    <p:sldId id="461" r:id="rId29"/>
    <p:sldId id="493" r:id="rId30"/>
    <p:sldId id="499" r:id="rId31"/>
    <p:sldId id="500" r:id="rId32"/>
    <p:sldId id="501" r:id="rId33"/>
    <p:sldId id="530" r:id="rId34"/>
    <p:sldId id="531" r:id="rId35"/>
    <p:sldId id="492" r:id="rId36"/>
    <p:sldId id="450" r:id="rId37"/>
    <p:sldId id="446" r:id="rId38"/>
    <p:sldId id="497" r:id="rId39"/>
    <p:sldId id="498" r:id="rId40"/>
    <p:sldId id="517" r:id="rId41"/>
    <p:sldId id="447" r:id="rId42"/>
    <p:sldId id="462" r:id="rId43"/>
    <p:sldId id="463" r:id="rId44"/>
    <p:sldId id="483" r:id="rId45"/>
    <p:sldId id="486" r:id="rId46"/>
    <p:sldId id="484" r:id="rId47"/>
    <p:sldId id="464" r:id="rId48"/>
    <p:sldId id="465" r:id="rId49"/>
    <p:sldId id="466" r:id="rId50"/>
    <p:sldId id="467" r:id="rId51"/>
    <p:sldId id="426" r:id="rId52"/>
    <p:sldId id="502" r:id="rId53"/>
    <p:sldId id="503" r:id="rId54"/>
    <p:sldId id="468" r:id="rId55"/>
    <p:sldId id="479" r:id="rId56"/>
    <p:sldId id="480" r:id="rId57"/>
    <p:sldId id="522" r:id="rId58"/>
    <p:sldId id="506" r:id="rId59"/>
    <p:sldId id="518" r:id="rId60"/>
    <p:sldId id="519" r:id="rId61"/>
    <p:sldId id="520" r:id="rId62"/>
    <p:sldId id="532" r:id="rId63"/>
    <p:sldId id="534" r:id="rId64"/>
    <p:sldId id="539" r:id="rId65"/>
    <p:sldId id="533" r:id="rId66"/>
    <p:sldId id="535" r:id="rId67"/>
    <p:sldId id="540" r:id="rId68"/>
    <p:sldId id="541" r:id="rId69"/>
    <p:sldId id="524" r:id="rId70"/>
    <p:sldId id="536" r:id="rId71"/>
    <p:sldId id="537" r:id="rId72"/>
    <p:sldId id="482" r:id="rId73"/>
    <p:sldId id="542" r:id="rId74"/>
    <p:sldId id="409" r:id="rId75"/>
    <p:sldId id="428" r:id="rId76"/>
    <p:sldId id="430" r:id="rId77"/>
    <p:sldId id="440" r:id="rId78"/>
    <p:sldId id="30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457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outlineViewPr>
    <p:cViewPr>
      <p:scale>
        <a:sx n="33" d="100"/>
        <a:sy n="33" d="100"/>
      </p:scale>
      <p:origin x="0" y="-53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144F4-9EFB-492F-B20B-3CBBAF9D4BC3}" type="datetimeFigureOut">
              <a:rPr lang="en-IN" smtClean="0"/>
              <a:t>24-01-2025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F9BC-EC7C-404A-95E9-2A5D129CD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11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0F9BC-EC7C-404A-95E9-2A5D129CD2B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17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3C7F-F26E-C1A1-54FF-DDEAF05D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EF9C3-5ECA-F669-A2F4-3DC440B12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4A8C-19F0-0693-6B7E-0DC83298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1D464-1E24-445B-A4C6-3D3EB73494A1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880-49E9-81B0-E110-FF1C3400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E1CB9-05E2-0C95-7A67-A15A2904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54B59-FCC9-FA39-6861-DDA2B57F8114}"/>
              </a:ext>
            </a:extLst>
          </p:cNvPr>
          <p:cNvSpPr txBox="1"/>
          <p:nvPr userDrawn="1"/>
        </p:nvSpPr>
        <p:spPr>
          <a:xfrm>
            <a:off x="9266584" y="203756"/>
            <a:ext cx="28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Private_for</a:t>
            </a:r>
            <a:r>
              <a:rPr lang="en-US" dirty="0"/>
              <a:t> class lecture only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52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13D1-5C07-839C-2B25-0380C408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6C392-0E35-D216-4263-01E28159B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C8CCC-A66B-8451-9964-174822BD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E343-4550-4B0A-9769-EC503FEC8A04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802E8-2951-8F3B-0A5E-D053A0E2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F5C1C-49E5-164C-09A5-60288A3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3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87ACC-1A93-C41D-164E-E4E5163B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B3176-BD61-7A57-1958-19F8F4479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27EB-BB23-4BD5-1280-3775AB79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16C3-2CBF-41BD-ABF7-7548EC473A45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EB8BE-37C3-F56C-A1B8-5821D00C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2132-B3B4-B689-D8C2-FF8FA936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81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F893-EE74-5099-40A1-49501B17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71B8C-679B-3CB0-AC3A-F2FA4240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2951-F2D0-94B1-1CB6-188BE161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B94-45C7-4C50-A7DB-5C261D4AE344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2667-7294-BD5B-4610-04752ECA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68EB-67CD-3414-B132-7FBE1F18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19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3BC0-4026-0894-0F7B-682BB976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9C32-D07D-0E38-2BEF-636DAE6DF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D0F3-C3C6-9376-7B15-9C1F9176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A28-8DB7-4B74-9524-0258674FA5E8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320C-643D-B71F-41B0-0128916A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CF8-4611-022F-21CE-CA932DCD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94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1146-E356-53DF-2ECF-246006AE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1EC1-8475-A157-E929-3D0EC5BB7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D952A-CD58-BDE4-903A-722EDE747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51173-046A-E306-DAB2-C533CE6E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D40-85B0-4A5C-A194-B03904BA4FB1}" type="datetime1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AD745-9678-4B42-6743-74E5B361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B915F-D0A3-4A06-6E6D-C181334E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41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F9F1-4DB2-DE33-C085-D3A21330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D60FB-47C6-7D5A-33E2-F0FF0A72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6525B-F25E-677D-B148-987AF753D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0BBCE-C51F-FB6D-94FC-F080894C0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60D9B-A38E-5999-B3E3-6A1488832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E7766-57ED-BBFC-ADCF-9306759B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81A4B-FBEC-4502-B017-E5D64414456F}" type="datetime1">
              <a:rPr lang="en-IN" smtClean="0"/>
              <a:t>24-01-2025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07420-3B3F-F5BB-8F88-7017AF87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6E711-D056-BAA6-1AC9-737C6068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5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72E6-7D4A-AFAF-FCC0-5484FD47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776A9-FA92-ACA5-2DF4-39C97829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EB61-E00D-4033-ACB4-6443EAD7DAF9}" type="datetime1">
              <a:rPr lang="en-IN" smtClean="0"/>
              <a:t>24-01-2025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5EC3-784C-2749-464B-3292CC13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1050A-7D39-F91A-2802-5FB6B22D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9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68968-698B-6ECC-1CF2-F1B6725E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0673-70EC-495E-B063-FEA246C46B08}" type="datetime1">
              <a:rPr lang="en-IN" smtClean="0"/>
              <a:t>24-01-2025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37F2F-B9A6-21FD-2997-6FC394AF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143BA-45DC-EF5C-BA1E-0CCAFB6B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8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3C09-F5C7-0153-AF0C-A8B05896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67418-42D7-8ED6-9ABB-652E0F96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C2862-8D76-6A2B-792A-1C183D328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84E28-F5D4-52D8-58CB-D20CBF0E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BFC5-7C9E-4D9E-B7FA-97FC8D176DBE}" type="datetime1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44082-0ADB-41DF-BCA4-70625453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532AB-AD8F-9923-E307-E965006D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23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7DBA-0BA6-C9C7-2EA6-3722CA84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EB0B7-EF8F-5D09-332F-510F5CB81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60A4B-2DAD-AB99-B5BC-050B46EE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47A2E-6D7A-F7C8-03D9-A36A7345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BF2D-7CD8-4B26-B04E-214DC9CAE853}" type="datetime1">
              <a:rPr lang="en-IN" smtClean="0"/>
              <a:t>24-01-2025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C1E2-78BE-46B4-1E2B-E44C7C9B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EC50-130A-2351-5592-95AD4813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8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510D2-0FB7-C34A-D26A-9EB7D250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79F22-A47C-4E7B-88B1-AAB5873AC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8BD00-28E6-E72A-C3ED-A34615F15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AFF15-B9DC-411C-844B-23BAC52CC112}" type="datetime1">
              <a:rPr lang="en-IN" smtClean="0"/>
              <a:t>24-01-2025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0C95B-CC11-4A3E-D1FF-71EE153D9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C5FF9-3234-76CA-872E-B9A993B24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3917B-9314-44A8-9CF5-8C1178B13F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58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4yrIuCE6UM&amp;list=RDCMUCdBJyql_ZEzTfPjLB-mFQNg&amp;index=26" TargetMode="Externa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ielp.ehe.osu.edu/files/2022/08/Hindi_IPA.pdf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ationalphoneticassociation.org/content/ipa-char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ationalphoneticassociation.org/content/ipa-chart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032988-E4D7-3A80-3433-87DF8BB5C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842" y="3996023"/>
            <a:ext cx="9590315" cy="1012372"/>
          </a:xfrm>
        </p:spPr>
        <p:txBody>
          <a:bodyPr>
            <a:normAutofit/>
          </a:bodyPr>
          <a:lstStyle/>
          <a:p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 452: Linguistic Typology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D2C0BC-6268-EA1D-1045-EBFE8AD6A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040" y="925286"/>
            <a:ext cx="11124474" cy="19366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Phonological typology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C1B04-371B-5415-7158-BF160411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9D12-F600-C133-2893-99FBE344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FFE464-1688-0D2F-CEDB-233D1A9ED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E60A-B026-83B6-FC94-54CF22E6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7BD9A-990B-1700-BEC3-0067D666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200935"/>
            <a:ext cx="11179628" cy="51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8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25646-FBEE-08C0-F572-57F6CADA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B88C47-DAF7-BD98-D951-2E9B8A53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85652-46D6-AD66-AD13-95D4AD4B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2BD83-DB08-39E9-CA1F-46D0D4F2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30" y="764356"/>
            <a:ext cx="8366198" cy="57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5606-6B5F-0EDE-D383-220EF49D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FC2B5C-251A-5430-858A-72CECF38C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FE3D4-AD49-75A3-3B20-D48AE9E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CBA7B-772B-387D-8B07-6440D0F6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5" y="693331"/>
            <a:ext cx="8233525" cy="5691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6AB0D-9462-FE9A-467E-7B91F190DE40}"/>
              </a:ext>
            </a:extLst>
          </p:cNvPr>
          <p:cNvSpPr txBox="1"/>
          <p:nvPr/>
        </p:nvSpPr>
        <p:spPr>
          <a:xfrm>
            <a:off x="2514600" y="64128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https://ielp.ehe.osu.edu/files/2022/08/Japanese_IPA.pdf</a:t>
            </a:r>
          </a:p>
        </p:txBody>
      </p:sp>
    </p:spTree>
    <p:extLst>
      <p:ext uri="{BB962C8B-B14F-4D97-AF65-F5344CB8AC3E}">
        <p14:creationId xmlns:p14="http://schemas.microsoft.com/office/powerpoint/2010/main" val="32487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8884-433E-DE79-8C16-36FAFFD8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C75BD8-DA33-70A9-486C-46203D630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Japanese vowel has long vowel counterpart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D4A8-7033-A4C1-A0EA-BA069C04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75F7B-03D6-A26B-32A3-A2DBF650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1040658"/>
            <a:ext cx="5973009" cy="5315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57438-8652-0355-719B-7B18184B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48" r="2395"/>
          <a:stretch/>
        </p:blipFill>
        <p:spPr>
          <a:xfrm>
            <a:off x="6994513" y="1502228"/>
            <a:ext cx="4755115" cy="2634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35BA2-FB99-54F1-AEAB-1A4EC92DFC6D}"/>
              </a:ext>
            </a:extLst>
          </p:cNvPr>
          <p:cNvSpPr txBox="1"/>
          <p:nvPr/>
        </p:nvSpPr>
        <p:spPr>
          <a:xfrm>
            <a:off x="1066800" y="6282434"/>
            <a:ext cx="9514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https://users.castle.unc.edu/~jlsmith/ling563/handouts/07_phonetics_ref_charts.pdf</a:t>
            </a:r>
          </a:p>
        </p:txBody>
      </p:sp>
    </p:spTree>
    <p:extLst>
      <p:ext uri="{BB962C8B-B14F-4D97-AF65-F5344CB8AC3E}">
        <p14:creationId xmlns:p14="http://schemas.microsoft.com/office/powerpoint/2010/main" val="245549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30FA-3016-1864-50A5-1AEDB1C4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74F725-6A05-D572-EEE8-C954A5090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Korean Consonants and Vowel system (Phoneme inventory)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Korean consonant chart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CACE0-1FA9-8E36-24D1-AF844D68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B27C6-716C-6A68-8DD8-59AE0295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55" y="1602191"/>
            <a:ext cx="6795102" cy="493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DFC4B-2C79-A7C8-7385-D1199DBC3A24}"/>
              </a:ext>
            </a:extLst>
          </p:cNvPr>
          <p:cNvSpPr txBox="1"/>
          <p:nvPr/>
        </p:nvSpPr>
        <p:spPr>
          <a:xfrm>
            <a:off x="23622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https://ielp.ehe.osu.edu/files/2022/08/Korean_IPA.pdf</a:t>
            </a:r>
          </a:p>
        </p:txBody>
      </p:sp>
    </p:spTree>
    <p:extLst>
      <p:ext uri="{BB962C8B-B14F-4D97-AF65-F5344CB8AC3E}">
        <p14:creationId xmlns:p14="http://schemas.microsoft.com/office/powerpoint/2010/main" val="11574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3CD2-8FAD-771D-0AB6-7B63B5A9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21BC1F-A922-691C-B994-62C46112A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Korean script chart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148E0-C586-5CD6-4C0A-F8653A4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975C8-720F-0BFB-412E-BBFBE40A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1063816"/>
            <a:ext cx="8511396" cy="56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CCDC2-BD6B-2F8C-9EE0-1E2A5A55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1DBFCC-7F72-52EA-E4CF-2E9722FB9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201C2-7B5C-2AC6-B7CE-C54DDD48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36207-8965-6942-E51B-6F5A9702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395355"/>
            <a:ext cx="6825342" cy="61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5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2C726-E59B-4B91-B7CB-663ABF8DC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E345DC-1A86-CFA1-BCD2-C27800518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Mandarin Chinese Consonants and Vowel system (Phoneme inventory)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2E8E8-7C17-7FF0-5002-F91B35AB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17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C218C-87AA-2D73-69C9-E4743049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46" y="1088365"/>
            <a:ext cx="8000953" cy="538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A3935-469E-3610-E933-0DB81864BA8A}"/>
              </a:ext>
            </a:extLst>
          </p:cNvPr>
          <p:cNvSpPr txBox="1"/>
          <p:nvPr/>
        </p:nvSpPr>
        <p:spPr>
          <a:xfrm>
            <a:off x="1709056" y="6411026"/>
            <a:ext cx="7511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https://ielp.ehe.osu.edu/files/2022/09/Mandarin_IPA_20220830.pdf</a:t>
            </a:r>
          </a:p>
        </p:txBody>
      </p:sp>
    </p:spTree>
    <p:extLst>
      <p:ext uri="{BB962C8B-B14F-4D97-AF65-F5344CB8AC3E}">
        <p14:creationId xmlns:p14="http://schemas.microsoft.com/office/powerpoint/2010/main" val="425943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A8C-5BFE-C6D8-9B60-820F93F1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9F0DF9-CE82-C3CC-BD78-2B18C453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51EB2-08B6-5EC1-801D-665E447C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890" y="6356350"/>
            <a:ext cx="2743200" cy="365125"/>
          </a:xfrm>
        </p:spPr>
        <p:txBody>
          <a:bodyPr/>
          <a:lstStyle/>
          <a:p>
            <a:fld id="{9953917B-9314-44A8-9CF5-8C1178B13F89}" type="slidenum">
              <a:rPr lang="en-IN" smtClean="0"/>
              <a:t>18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207A3-EC7F-0C82-F07F-2955575C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564923"/>
            <a:ext cx="8795657" cy="60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2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5FF55-058F-24C9-0391-88F998D5F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58B47D-2456-9495-3472-0A510E87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BCCB9-823F-A09B-CF99-F28E09C1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890" y="6356350"/>
            <a:ext cx="2743200" cy="365125"/>
          </a:xfrm>
        </p:spPr>
        <p:txBody>
          <a:bodyPr/>
          <a:lstStyle/>
          <a:p>
            <a:fld id="{9953917B-9314-44A8-9CF5-8C1178B13F89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07623-8AD3-01CD-68A2-477A0B1D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62" y="612263"/>
            <a:ext cx="7183681" cy="60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7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19F8-C2BD-8D26-BD9E-8B9AF8A0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0E13F5-2AA1-556E-55E0-7EA8630B4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of the world can be studied from different aspects such as phonology (sound), morphology (words), syntactic (structure of words), etc.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Typology is the study of structural features across languages.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Phonological typology is a subfield of linguistics that studies the sound system across languages from a cross-linguistic perspective.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identify and classify the diversity of phonological patterns and structures found across human languages.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doing so, it tries to understand the underlying principles and universals that govern these patterns in languages.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CBEF-86E7-9F8F-2A0E-F16D056B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95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EB246-DCD2-791D-C823-4DF9B64CD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6734A3-2F48-E3D5-D8EF-D8AD88F88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F8B56-D571-E6EA-4679-FFC9C237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890" y="6356350"/>
            <a:ext cx="2743200" cy="365125"/>
          </a:xfrm>
        </p:spPr>
        <p:txBody>
          <a:bodyPr/>
          <a:lstStyle/>
          <a:p>
            <a:fld id="{9953917B-9314-44A8-9CF5-8C1178B13F89}" type="slidenum">
              <a:rPr lang="en-IN" smtClean="0"/>
              <a:t>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32532-97D7-5E76-3BC9-D5656BF0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501650"/>
            <a:ext cx="7138625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19D3-0383-70DD-FD7F-D03B14C10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01EF4C-E2EC-C249-2F50-5933F6314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Hindi Consonants and Vowel system (Phoneme inventory)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Hindi alphabet is the foundation of the Hindi language, mainly spoken in India.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the Devanagari script, also used for other Indian languages.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vowels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स्वर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consonants “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व्यंजन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Vaynjan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like the English alphabet.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Vowels in Hindi are crucial for pronunciation.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 Hindi alphabet has 11 vowels and 35 consonants, as agreed by the Government of India.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traditionally the Hindi alphabet has 13 vowels and 33 consonants. There are also 4 combined consonants and 2 binary consonants. In total 52 alphabets in Hindi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9FF5-23EC-B564-B077-D3438D2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40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5124-1DCE-0E96-A626-195869EA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A23FAD-9DF3-F5A8-C9B0-A93F47168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52 total alphabets in Hindi on writing basis in which 13 vowels and 39 consonants.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vowels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D68C8-6239-902A-31F1-84F3EE2E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B1AF-B846-D5EC-336D-058D8D33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8419" r="-96" b="64326"/>
          <a:stretch/>
        </p:blipFill>
        <p:spPr>
          <a:xfrm>
            <a:off x="1663141" y="1687285"/>
            <a:ext cx="6316088" cy="22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DC2A-8C15-6EB7-FB0E-A0659E6E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51C32C-F0A9-B4D7-C23D-B1C895B9A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ts val="225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IN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39 letters for Hindi consonants are given below:</a:t>
            </a:r>
          </a:p>
          <a:p>
            <a:pPr lvl="1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33 Consonants –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ख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घ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च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छ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ja]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ञ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ta]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da]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ढ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dh]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त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t]  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द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न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p] 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la]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श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sha]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ष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 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i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ha]    </a:t>
            </a:r>
            <a:r>
              <a:rPr lang="hi-IN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क्ष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ksha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त्र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ज्ञ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gya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श्र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shra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hi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4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Combined consonants – </a:t>
            </a:r>
            <a:r>
              <a:rPr lang="hi-IN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क्ष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ksha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त्र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ज्ञ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gya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</a:rPr>
              <a:t>, श्र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shra</a:t>
            </a:r>
            <a:r>
              <a:rPr lang="en-US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i-IN" b="0" i="0" dirty="0">
              <a:solidFill>
                <a:srgbClr val="00B0F0"/>
              </a:solidFill>
              <a:effectLst/>
              <a:latin typeface="Times New Roman" panose="02020603050405020304" pitchFamily="18" charset="0"/>
            </a:endParaRPr>
          </a:p>
          <a:p>
            <a:pPr lvl="1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  </a:t>
            </a:r>
            <a:r>
              <a:rPr lang="hi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2 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consonant – </a:t>
            </a:r>
            <a:r>
              <a:rPr lang="hi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ड़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i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ढ़.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rha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i-IN" b="0" i="0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lvl="1" algn="just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Total = 33 (Consonants) + 4 (Combined consonants) + 2 (Binary consonant) = </a:t>
            </a:r>
            <a:r>
              <a:rPr lang="en-IN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39 Consonants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B8195-3CBE-9CE1-B86E-BEF19EEE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28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819E2-C1F0-D5B8-AC26-FBFDC97E0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969BD-99D6-50F5-4BE5-80F1AEDC1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4CC42-E7D5-25BA-5327-9D439098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13294-5AC1-8D9B-6AB6-E3FCFD60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263008"/>
            <a:ext cx="8057039" cy="579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44B36-9112-5B3B-3639-9F7CB77EBF4B}"/>
              </a:ext>
            </a:extLst>
          </p:cNvPr>
          <p:cNvSpPr txBox="1"/>
          <p:nvPr/>
        </p:nvSpPr>
        <p:spPr>
          <a:xfrm>
            <a:off x="2710543" y="63542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https://ielp.ehe.osu.edu/files/2022/08/Hindi_IPA.pdf</a:t>
            </a:r>
          </a:p>
        </p:txBody>
      </p:sp>
    </p:spTree>
    <p:extLst>
      <p:ext uri="{BB962C8B-B14F-4D97-AF65-F5344CB8AC3E}">
        <p14:creationId xmlns:p14="http://schemas.microsoft.com/office/powerpoint/2010/main" val="8284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5D88-B370-22FA-9597-A4D767C08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A5C487-C406-C673-AA5B-08731B314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91066-D553-A577-C2E1-6DAA6181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2DD57-7C4A-0A2F-E770-AC57BEB0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52" y="350842"/>
            <a:ext cx="8109857" cy="62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93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D3453-A969-696D-3FD7-9A68BEA5E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B1F223-B922-07BD-74AF-63971CE7D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D802C-4251-5330-B9F5-782213F1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21C19-F02E-3D6F-6E9E-B4F7C042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673" y="653596"/>
            <a:ext cx="7395705" cy="55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83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7C648-F3CF-3B60-873A-9039951D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4441BC-6C27-B993-E141-A7E30CEAD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E070-DDC4-5D4A-5783-9AF01C7B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4BC68-FD53-4865-EED0-7D9DB0F0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69" y="564923"/>
            <a:ext cx="7418231" cy="57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80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A811-C7FF-35D4-3953-B313F2BB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5BBDF4-760F-2227-D3FB-41528794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 Summing up the phonemic inventory typology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into the IPA (International Phonetic Alphabet) reveals great diversity in the types of sounds found in languages of the world.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Sounds are differentiated along various dimensions such as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the place of articulation, the manner of articulation, and voicing (for consonants),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front, central, back or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high, mid-high,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mid-low, low,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rounded or unrounded (for vowels)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58065-B877-0FC2-3341-EF6311A1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81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B0B14-A9BE-897B-8551-BAB7864F3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D50F8D-CA40-F123-9444-1B259848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1.6.1 Comparing the consonants and vowels inventory in the languages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see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languages have speech sounds used for communication.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speech sounds are different in every language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speech sounds consist of consonants and vowels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consonants and vowels are not the same in all languages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number of vowels can vary considerably.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Some has more number of consonants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Some has more number of vowels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Some has unique consonants and vowels inventory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some consonants and vowels are same, there are also lots of differences.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consonants and vowels found in English are NOT found in Hindi, Japanese, Chinese, etc.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And vice versa.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 also have their own script.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BF26B-641A-DA2B-7A5C-9652590A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08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FCFB-DFF1-06BE-E2B2-502D8C03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0753A8-EFED-C370-AEE8-B5B028CDC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concerned with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human languages have in common,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while the study of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typology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deals with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in which languages differ from each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other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phonological typology, we shall look at the following: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Phoneme inventory typology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What kinds of phoneme inventories are found? (variations in consonants and vowels in languages)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Which are common and what are uncommon?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Structure of Syllables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Phonotactic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33DEA-BB9F-67D1-9D61-573C2902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076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A6AC-C3D3-7B68-2E9B-126ACB3F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A2B700-EE64-AB8C-961B-BB7781315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vowels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observe that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vowels are: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front unrounded vowel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Open/Low unrounded vowel /a/ and 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back rounded vowel /u/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 there is variation in other vowels in languages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languages may have only phonemes, while some may have allophones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D886-E69E-AF21-8BF3-8609E352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16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8A3F-5C2B-F5F6-1638-2C2747079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ED7D8C-E28C-9F26-9A84-22993EEB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Consonants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observe that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common consonant are: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Voiceless plosives    /p/,  /t/,  /k/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Every language will have at least one of these voiceless plosives as a phoneme.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Fricatives         /f/, /v/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Nasal sounds  /m/, /n/, /ŋ/  (every language will have at least one nasal sound  /m/ or /n/)    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some languages have consonants which are not found in other languages,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retroflexes /ʈ/, 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ʈh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/, /ɖ/, and 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ɖh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  in Hindi),   NOT found in English and Japanese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language will have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plosive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voiceless plosive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means to say, if they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6F5CD-D0B7-2FE1-16D4-FDA91072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71F3F-8126-F9A8-5244-FB5C94CF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11" y="4769965"/>
            <a:ext cx="5746416" cy="10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7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EB93-7A9F-B4F7-37CD-59064096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6FB5F9-741E-C670-6AD8-798F6E1F0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languages have unique speech sounds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example,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9AB49-CADB-AD0B-48AA-62EE2321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8DE2B-08C9-EE61-A238-2781761B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75" y="1107862"/>
            <a:ext cx="6795265" cy="5111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AF778-564E-9DD0-2046-7CA92728B027}"/>
              </a:ext>
            </a:extLst>
          </p:cNvPr>
          <p:cNvSpPr txBox="1"/>
          <p:nvPr/>
        </p:nvSpPr>
        <p:spPr>
          <a:xfrm>
            <a:off x="2837126" y="6398421"/>
            <a:ext cx="7685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https://docs.aws.amazon.com/polly/latest/dg/ph-table-hindi.html</a:t>
            </a:r>
          </a:p>
        </p:txBody>
      </p:sp>
    </p:spTree>
    <p:extLst>
      <p:ext uri="{BB962C8B-B14F-4D97-AF65-F5344CB8AC3E}">
        <p14:creationId xmlns:p14="http://schemas.microsoft.com/office/powerpoint/2010/main" val="3723163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228A2-F8E1-2CB9-FBB0-29404B77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68923E-3BB3-97DA-083D-37B3018EE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interesting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observe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(keeping aside other languages)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Vowel length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Aspiration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phonemic in Hindi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Vowel length</a:t>
            </a:r>
          </a:p>
          <a:p>
            <a:pPr lvl="1"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is phonemic in Hindi. </a:t>
            </a:r>
          </a:p>
          <a:p>
            <a:pPr lvl="1"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vowels: /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and /i:/;     /a/ and /a:/;      /u/ and /u:/. </a:t>
            </a:r>
          </a:p>
          <a:p>
            <a:pPr lvl="1" algn="l"/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minimal pairs illustrate the contrast in the length of these vowels.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A8A6D-3803-5F75-7D8B-1ACF0F0A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59312-D0C4-B6CF-325F-FB06C019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00" y="3626217"/>
            <a:ext cx="637311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2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3EB2A-F0CB-8586-360F-1F623C2B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E0223B-22C0-8E83-125D-F246E7C9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Aspiration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02449-CA62-F6AD-693C-A6331E78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DBBBA-1125-710A-05FD-51ACE191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03" y="1121226"/>
            <a:ext cx="5001411" cy="4985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33FFA-6DAC-FCB5-19C6-6D9F26C1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17" y="1129443"/>
            <a:ext cx="5001411" cy="49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7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8E2C-0AFC-F778-25ED-1B0E184C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868CB7-DC40-34AC-C663-C1B095D0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Sounds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(1984)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provides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phonological variations (typology)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Sounds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(1984) also surveyed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phoneme inventories in 317 languages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reveals a wide range in the number of phonemes found in languages of the world from a low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in the East Papuan language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Rotokas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(six consonants and five vowels) and in the Mura language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Pirahã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(eight consonants and three vowels) to a high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141 in the Khoisan language !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BFCF7-5A5D-A135-7A33-B03C4F64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512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D74A0-3DAA-CA9C-ECAE-7C80FEB0D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04E214-F388-2210-CF45-87B38FEB6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Consonants typology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Sounds,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20 most common consonants according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(1964) survey of 317 languages are below, which conflates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alveolar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distinction into a “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denti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-alveolar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category since it is often difficult to discern from sources whether a sound is dental or alveolar or a combination of both.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90F80-9D78-3D35-3625-C4708348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4D0E1-B886-899D-B394-D102107A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3" y="2741080"/>
            <a:ext cx="7815943" cy="36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3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4AED5-67AA-671A-78B1-FBD2F0F9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D10FF6-EB83-19A0-63F3-9CD3E35F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modal number of consonants in an inventory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1984).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languages with 21 consonants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(1984) survey, however, possess all 20 of the consonants in Table 3.1.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Bambara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(West Africa) comes closest with 19, lacking only glottal stop.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01524-F350-F2B8-3BE6-431578E9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775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F94E-7FD0-BCF7-41E8-6A8834F1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910EA-A454-6D92-9C3A-F6AB24B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3768B-98EE-5D17-878E-3E2248CA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926068"/>
            <a:ext cx="9728780" cy="437605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9ECE5D-C048-E2D1-432C-6B6D0ECEE542}"/>
              </a:ext>
            </a:extLst>
          </p:cNvPr>
          <p:cNvSpPr txBox="1"/>
          <p:nvPr/>
        </p:nvSpPr>
        <p:spPr>
          <a:xfrm>
            <a:off x="2013856" y="6354247"/>
            <a:ext cx="744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https://www.mustgo.com/worldlanguages/bambara-bamanankan/</a:t>
            </a:r>
          </a:p>
        </p:txBody>
      </p:sp>
    </p:spTree>
    <p:extLst>
      <p:ext uri="{BB962C8B-B14F-4D97-AF65-F5344CB8AC3E}">
        <p14:creationId xmlns:p14="http://schemas.microsoft.com/office/powerpoint/2010/main" val="410123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18A4-DDAD-E676-5BDB-2884569C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836AF-B04B-8D71-4310-B733C02B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39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F3CF6-56B7-4BB8-4931-0CDC1C975305}"/>
              </a:ext>
            </a:extLst>
          </p:cNvPr>
          <p:cNvSpPr txBox="1"/>
          <p:nvPr/>
        </p:nvSpPr>
        <p:spPr>
          <a:xfrm>
            <a:off x="446314" y="6201111"/>
            <a:ext cx="1114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https://en.wikipedia.org/wiki/Bambara_language#:~:text=%DF%93%20%E2%80%93%20ba%20%E2%80%93%20%5Bb%5D,%E2%80%93%20nasal%20vowel%20%E2%80%93%20%5B%2D%CC%83%5D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5D9AA-58A1-710E-C00D-28274945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73046"/>
            <a:ext cx="9350829" cy="26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8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12F46-CAAA-493B-9439-50CD9C832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896DD0-753A-D295-9D23-0DD499EA1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Phoneme inventory typology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D749F-1798-BAB2-53FC-790F0D7A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692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B0EB-ADB6-354D-B0F0-CF03C34B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186F0-A30C-6DE9-D959-019736E9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5D281-3694-23E3-1F8C-BA0F3492342B}"/>
              </a:ext>
            </a:extLst>
          </p:cNvPr>
          <p:cNvSpPr txBox="1"/>
          <p:nvPr/>
        </p:nvSpPr>
        <p:spPr>
          <a:xfrm>
            <a:off x="805542" y="2329542"/>
            <a:ext cx="110707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and short vowels are contrastive only in the initial syllable of a disyllabic foot: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‘frequent pregnancies’     vs.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sé:re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‘witness’,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bára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‘dancing ground’             vs.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bá:ra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‘work’.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monosyllabic feet, phonetically long vowels can appear as a result of elision of an intervocalic consonant (most often, a velar consonant; occasionally, others):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dàga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‘pot’,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fàga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fàa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‘kill’,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kɔ̀ro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kɔ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ɔ ‘elder’.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interpreted as combinations of two short vowels (rather than as long vocalic phonemes):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dà.a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fà.a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kɔ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̀.ɔ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DD43B-D9B1-586D-6372-8006D357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19" y="646518"/>
            <a:ext cx="3542662" cy="1683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2AEA6-D7D6-B401-0226-072C0FDD83CF}"/>
              </a:ext>
            </a:extLst>
          </p:cNvPr>
          <p:cNvSpPr txBox="1"/>
          <p:nvPr/>
        </p:nvSpPr>
        <p:spPr>
          <a:xfrm>
            <a:off x="1719943" y="6169580"/>
            <a:ext cx="963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https://thot.huma-num.fr/wp-content/uploads/2024/10/bamb1269-bambara-vydrin.pdf</a:t>
            </a:r>
          </a:p>
        </p:txBody>
      </p:sp>
    </p:spTree>
    <p:extLst>
      <p:ext uri="{BB962C8B-B14F-4D97-AF65-F5344CB8AC3E}">
        <p14:creationId xmlns:p14="http://schemas.microsoft.com/office/powerpoint/2010/main" val="2609085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4B062-6753-2484-B1CA-86968226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486D8B-DF3C-AE72-EA86-D41FB972D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of languages (out of 317 total)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(1984) possessing the 20 most common consonants plus the next five most frequent consonants is plotted in below (Figure 3.1.)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5893D-091E-737F-8679-DE1C3186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0D960-8D0D-87CC-2615-521E8C4E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36" y="1546773"/>
            <a:ext cx="8292878" cy="51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87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3FB8F-A1B6-E9CD-F05D-CCE7B90C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59D204-1482-5E32-802C-FFF918521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2000" b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Plosives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for languages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contrast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unaffricated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oral stops (i.e. stops other than glottal stop) at three places of articulation (bilabial,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-alveolar, and velar) adding a fourth place (typically palato-alveolar) if affricates are included.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Fricatives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preference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voiceless fricatives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their voiced counterparts is considerably greater.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Nasals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 to fricatives and plosives, both of which are biased toward voicelessness,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majority of the world’s nasals are voiced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All 317 of the languages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(1984) survey that possess nasal consonants have one or more voiced nasals.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1B48E-5A7E-DCEA-2791-16FDCF26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919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250C-F7E8-D281-8420-07504CB0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20C18D-E0BD-A1AC-F286-1880DB59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one (23.3%), two (41.0%), or three (14.5%) liquids (laterals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with laterals being slightly more common (found in 81.4 % of languages) than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rhotics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i.e. r-like sounds (found in 76.0 % of languages).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Non-liquid approximants (glides)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(86.1%)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(1984) survey have a palatal glide /j/ and a large percentage (75.7%) have a labio-velar glide (semi-vowel w, j).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2D6DA-D18E-F2F6-46C4-1C47D825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13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35B8-9087-EC89-EA43-9983D1E54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749F7F-CA8C-5369-F88B-EE57D124B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/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of articulation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Greater than symbol </a:t>
            </a:r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</a:t>
            </a:r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common than </a:t>
            </a:r>
          </a:p>
          <a:p>
            <a:pPr algn="l"/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labial, alveolar, velar 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alveopalatal 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uvular, dental, retroflex  </a:t>
            </a:r>
            <a:r>
              <a:rPr lang="en-IN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pharyngeal </a:t>
            </a:r>
          </a:p>
          <a:p>
            <a:pPr algn="l"/>
            <a:endParaRPr lang="en-US" sz="20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Most languages have one laryngeal consonant 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/h/ &gt; /ʔ/ &gt; /ɦ/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00FD8-DE90-A5F7-F4A7-34C0CEA2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013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DD88E-6BFD-68D4-E56A-F6A9AE6B8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BA9783-7914-A948-CC34-A35E8AF6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Manner of articulation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Stops &gt; fricatives, nasals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at least one fricative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one liquid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glides /w j/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–but in some languages, /w j/ do not contrast with high vowels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Nasals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at least one nasal, either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n,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C1156-422E-916D-E277-1E6B8CD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4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F2422-C317-9776-B9BA-B36F88F4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C7A23E-3547-1638-4137-56C29E766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Phonation contrasts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Obstruents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Stops</a:t>
            </a:r>
          </a:p>
          <a:p>
            <a:pPr marL="1257300" lvl="2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voiceless (aspirated) only &gt;  voiceless vs. voiced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&gt; voiceless vs. aspirated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Fricatives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  voiceless   &gt;   voiced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•Sonorants: laryngeal contrasts rare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5D1D9-41E8-3333-45CE-C27D0E0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852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B444-2261-F511-AD88-779A15CD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AB022D-0696-7B9B-8AC4-89496C0EB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Vowels typology 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Sounds,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phonemic vowel qualities per language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Maddieson’s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(1984) survey is plotted in Figure 3.5. Although there are languages with as many as 15 contrastive vowel qualities,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 majority of languages have between five and seven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(64.7%) vowel qualities with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 number being five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(30.9%).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most common vowels are the three corner ones: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(found in 91.5% of languages),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/a/ (80.0%), and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/u/ (83.9%).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75BBE-8977-FF64-3976-17A64468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500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C0D55-961D-7246-53A1-BB90956F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D9B764-A023-E24A-1C62-079555A55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8BE35-9C4C-140D-BA0F-72C668C2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81558-35EF-744D-D578-5F8C2EF8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3" y="470666"/>
            <a:ext cx="9380267" cy="62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58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68D4-B5C6-3EDD-1BB3-2C4354C9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71D407-4DED-3AC2-2137-6308A1BD9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68EA2-EFAA-CCBB-3C1D-71CD69E4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49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6BFE1-6C41-BE66-BB62-8ED46BDF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5" y="584196"/>
            <a:ext cx="9321445" cy="56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AB206-76AE-8BE4-5E39-E0ED87C6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8F9C19-05F1-D13D-4F92-644696CB4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English Consonants and Vowel system (English Phoneme inventory)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English Alphabet consists of 26 letters: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A, B, C, D, E, F, G, H, I, J, K, L, M, N, O, P, Q, R, S, T, U, V, W, X, Y, Z.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there being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26 letters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writing system of English language,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there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 sounds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phonemes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phoneme is a speech sound. It’s the smallest unit of sound that distinguishes one word from another. Since sound.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grapheme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written representation (a letter or cluster of letters) of one sound.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 English sounds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divided into two major categories –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consonants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vowels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9EAB0-D09A-7057-695F-3EC21E9F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64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2D10-A7F8-C47E-E8D3-FDB50941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29899CB-8CC1-7A3F-91B5-D13D4D7A0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five most common vowels are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/a, e, o,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u/.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rounded vowels   &gt; (more common than)        back unrounded vowels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C7E2E-EB8D-FA37-F8B7-D4DEE90B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35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6D251-CE29-EFBF-DEFA-4AF9F910C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634AD8-380C-022D-5D6E-4FC148974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vowel inventories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vowel inventories of different sizes compared with those of the same size predicted to occur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Liljencrats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Lindblom (1972)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D4665-4E9F-A5A1-9E8E-D918070B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9CA6C-9BFB-1859-2463-B5A2421C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74" r="-106" b="35864"/>
          <a:stretch/>
        </p:blipFill>
        <p:spPr>
          <a:xfrm>
            <a:off x="1257393" y="2178386"/>
            <a:ext cx="8648607" cy="22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6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0E65-6DB0-0A74-D36E-1FDD7CBC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C1771FB-6FF9-89B6-833C-E4E1B9DFD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902A0-99CA-2E16-8E71-A58BF889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2FFF6-F32B-C6D8-147F-A45A6C5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716104"/>
            <a:ext cx="805927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98D51-E4B1-BEEA-CE0D-224D66FD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BFE1BF-8E0A-3F64-1A01-AFD899D01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B011D-D1BE-6C13-2DDB-5FA8C848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D7CB3-B96C-1DDA-5C6D-46DFAB00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2" y="424858"/>
            <a:ext cx="8068801" cy="58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E6941-E0F5-45EF-3CA1-776F95A8DB77}"/>
              </a:ext>
            </a:extLst>
          </p:cNvPr>
          <p:cNvSpPr txBox="1"/>
          <p:nvPr/>
        </p:nvSpPr>
        <p:spPr>
          <a:xfrm>
            <a:off x="1023256" y="6309876"/>
            <a:ext cx="856705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Gordon, Matthew K. (2016).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Phonological Typology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Oxford 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2730255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A9921-2F65-99EF-60B7-DD8979AC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C81546-F5D7-93E1-5020-BA0508637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language is known for sure to have less than three vowel phonemes.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languages with only three vowel phonemes, like Moroccan Arabic, these are always one close front vowel, one close back vowel and one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vowel: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languages make a distinction between close and open vowels.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languages make a distinction between front and back vowels.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FAAD2-D1DA-CAE1-E6BD-91FF7454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80DD9-0B99-0ACA-536B-FE1CD22A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66" y="2152284"/>
            <a:ext cx="7393934" cy="11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40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17C90-3BB3-73EC-2BA0-C34815AB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C72939-B7B8-5707-34DE-69921C0EC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0" i="0" u="none" strike="noStrike" baseline="0" dirty="0">
                <a:latin typeface="Times-Roman"/>
              </a:rPr>
              <a:t>The most common five-vowel system (found in languages like Swahili, Spanish and Japanese) distinguishes front and back in the close and mid vowels, but again not in the open: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EED0F-3BBD-6712-6927-B487E80F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3B178-77BC-1F67-197E-E3F80B7C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34" y="1827652"/>
            <a:ext cx="8304149" cy="14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2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8DBF-D8DC-3768-6CA5-F6EBE262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635EE9-8915-8D01-79C4-60C9B82C2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languages have unrounded and rounded vowels.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Turkish has the same number of close and open vowel phonemes: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in this system, /e/ and /o/ are open rather than mid. This does not necessarily mean that they are pronounced differently from /e/ and /o/ in languages where they count as mid vowels, only that they fill different slots in the system.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F3C2B-9854-2B56-E299-5D2A1A98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B360E-FCCB-E3D1-EA32-A5AF93A5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04" y="1700784"/>
            <a:ext cx="7258956" cy="147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D2112-3101-74C9-8357-FBABB7D9D084}"/>
              </a:ext>
            </a:extLst>
          </p:cNvPr>
          <p:cNvSpPr txBox="1"/>
          <p:nvPr/>
        </p:nvSpPr>
        <p:spPr>
          <a:xfrm>
            <a:off x="936172" y="5984915"/>
            <a:ext cx="1047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https://www.uio.no/studier/emner/hf/ikos/EXFAC03-AAS/h05/larestoff/linguistics/Chapter%203.(H05).pdf</a:t>
            </a:r>
          </a:p>
        </p:txBody>
      </p:sp>
    </p:spTree>
    <p:extLst>
      <p:ext uri="{BB962C8B-B14F-4D97-AF65-F5344CB8AC3E}">
        <p14:creationId xmlns:p14="http://schemas.microsoft.com/office/powerpoint/2010/main" val="2810197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1E383-9BD6-2596-C4AF-08B9BF16C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7989AB-45C3-E5C9-D2E3-B85906700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03428" cy="6156552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Syllabic Consonant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well known that a syllable must contain a vowel sound.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in some syllables, no vowel sound is found.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Table-/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teɪ.bl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syllables in this word. The second syllable does not have a vowel in it. Here the consonant /l/ acts as a vowel sound. In such cases the consonants acting as vowels are called as syllabic consonants.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the consonants can be syllabic consonants.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consonants /l/, /m/and /n/ can at times become syllabic consonants, that is, they can form syllables without the help of vowel sounds.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Brittle    /brɪ.tl/,        Subtle-   /sʌ.tl/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Rhythm 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rɪ.ðm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/,        prism-    /prɪ.zm/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Sudden  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sʌ.dn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/,        Mutton-  /mʌ.tn/</a:t>
            </a: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have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Syllabic Consonant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???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C282E-9FED-6C08-05A1-ABD2A398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48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65F2-CDD0-1717-6C2D-A1C50756F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BD11CD-56FB-78BD-9A00-54E9D80D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3" y="564923"/>
            <a:ext cx="10961914" cy="6075363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Syllable Structure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what is a syllable?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syllable is a unit of speech sound (pronunciation) in a word that usually has one vowel sound, and may also have consonants sounds around it. (meaning to say, the vowel may be preceded and/or followed by a consonant (C) or a cluster of consonants (CC or CCC).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syllable is one or more speech sounds that are pronounced together in one breath pulse.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syllable may be one sound or a group of sounds which forms either a complete word having a meaning (e.g. pen), or a part of a word (e.g.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pen.cil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syllable is a group of one or more sounds.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essential part of a syllable is a vowel sound (V).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syllable can be a complete word or a part of word with one vowel sound. 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word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composed of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syllables: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 have to make two efforts to pronounce this word. 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only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syllable</a:t>
            </a: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syllalbes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3BF75-8791-7764-91FB-62B340B5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623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45B7-D099-79AE-9E9C-B4D6E8FB2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7642D3-2658-E70B-0007-0FACF0C36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Syllable Structure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Syllable structure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organization of speech sounds into syllables.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syllable has three parts. They are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onset, nucleus, and coda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onset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consonants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or consonant clusters, that appear at the beginning and the end of the syllable respectively.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nucleus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forms the core of the syllable; it is most often a vowel, or a combination of vowels - but there are exceptions to that in languages that have syllabic consonants.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726F0-326D-A992-3C63-BD5117EE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44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E37D-6416-90D8-68AA-B67C17D4C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035BF7-F10A-E086-978D-F8B077358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0765971" cy="5791427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letters but 44 sounds???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letters that are used to write down sounds already represented by other graphemes.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letter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/k/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sound (already represented by the grapheme ‘k’) and the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sound  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(already represented by the grapheme ‘s’)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has two sounds: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 city 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sɪtɪ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    cent /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/,  cyst /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 cat  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kæt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    cut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kʌt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/, class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klɑːs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has two sounds: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 see   /ˈ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ː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 is   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ɪz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has two sounds: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 get  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ɡet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 gin  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dʒɪn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has the sound of:   </a:t>
            </a:r>
            <a:r>
              <a:rPr lang="en-US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box (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bɒks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fox (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fɒks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fix (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en-US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gz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/z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other times   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ɪɡˈzak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(t)li/ ,  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ɪɡˈzæmpəɫ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ɪgzám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/ˈ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zaɪ.lə.fəʊn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exactly,          example,        exam    xylophone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     is written:            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as queen /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kwiːn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80BC5-CC34-8258-59F5-374D07C1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851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C890-59C1-C278-E642-17EEAD09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6742AE-4CA5-E343-D5C1-C7F5CDD5A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Spoken words are made up of syllables, and these syllables also have internal structure. 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syllable structure is shown below: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symbol for syllable is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σ 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 the word “cat” for example, [c] is the syllable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onset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      [a] is the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nucleus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        and [t] the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coda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 syllable does not necessarily have to have an onset or a coda - depending on the language -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but a nucleus is always present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If a coda is present in a syllable, the nucleus and the coda form a single unit called a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rhyme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; otherwise the nucleus makes up the rhyme by itself. Looking at “cat” again, [at] forms the rhyme.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7FA7-3142-9C4F-67CC-48307F13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60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4EC38-CB4E-E963-0582-32265CBC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39" y="1365531"/>
            <a:ext cx="2385875" cy="193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27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CC537-4775-AA9E-787B-5F005247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7ACD89-852A-CDD7-A4EE-6774450CE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syllable can also be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closed syllable.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an Open Syllable?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A syllable that end with a vowel is known as open syllable.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 are </a:t>
            </a:r>
            <a:r>
              <a:rPr lang="en-IN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no, my, we, see, go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closed syllable?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A syllable that ends with a consonant (coda) is known as a closed syllable.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 are </a:t>
            </a:r>
            <a:r>
              <a:rPr lang="en-IN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cap, sit, at, up.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380AF-4135-5691-BF83-4C07564F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858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DFB6-6D05-C5A5-87FE-913116B5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48C7FF-523A-6F2F-DF1E-7F1E1B0C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255828" cy="615655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Syllable patterns in English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Every language manifests a particular way of combining its sounds to form meaningful words or parts of words, called syllables.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English</a:t>
            </a: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English can have a syllable with just one vowel sound (V) as in ‘I’ and ‘eye’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/ai/,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 -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eə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vowel can be preceded by one consonant (CV)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in pie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/pai/,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by two consonants (CCV) as in try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/,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dry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draɪ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by three consonants (CCCV) as in spry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sprai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/,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spray -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spreɪ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vowel preceded and followed by one consonant (CVC),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in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 -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mæd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kæt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vowel of the syllable may also be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followed by one consonant (VC)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in at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æt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ɪt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or by two consonants (VCC) as in its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/its/,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-/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ænd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by three consonants (CVCCC) as in text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by four consonants (CVCCCC) as in texts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teksts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or by four consonants (CCVCC) as in trend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/trend/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IN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A7800-AF9F-F341-A8F5-E386C52A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057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850C-9FE7-60FF-B4CE-918B6BD8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67AD6A-84B0-E59D-CFA4-A8CFCB827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1" y="564923"/>
            <a:ext cx="5344885" cy="543310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Syllable patterns in Hindi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VC            ek    ‘one’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V:C            a:m ‘mango’, u:n ‘wool’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CV           do ‘two’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CV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‘no’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CVC        par ‘but’,  phal ‘fruit’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CCV:C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pya:r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love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CCCV: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woman, smriti: ‘remembrance’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9CEBB-F5B0-AF35-4E70-A10871D4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24401-19FD-C06A-1CAE-DEA2D3EAB81C}"/>
              </a:ext>
            </a:extLst>
          </p:cNvPr>
          <p:cNvSpPr txBox="1"/>
          <p:nvPr/>
        </p:nvSpPr>
        <p:spPr>
          <a:xfrm>
            <a:off x="6591300" y="979713"/>
            <a:ext cx="4038600" cy="421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Two syllable words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V.CV: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‘good’ 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VC.VC        agar      ‘if’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V:CV:          a:dha: half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V:C.CV:C   a:ra:m   ‘rest’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CV:C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su:d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‘interest’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CV.CV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‘husband’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CVC.CV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‘to fall’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CV:.CV: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ha:thi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‘elephant’</a:t>
            </a:r>
          </a:p>
        </p:txBody>
      </p:sp>
    </p:spTree>
    <p:extLst>
      <p:ext uri="{BB962C8B-B14F-4D97-AF65-F5344CB8AC3E}">
        <p14:creationId xmlns:p14="http://schemas.microsoft.com/office/powerpoint/2010/main" val="3580290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3088-A013-0D93-E5BD-3D2D76BA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0A7F75-9B55-B9F1-57EE-F92F6EB59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syllables in English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 are divided into different types by the number of syllables they contain. 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are given below: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Monosyllabic word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 with single syllable are referred to as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monosyllabic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1vowel and they are 1 syllable words. Examples are </a:t>
            </a:r>
            <a:r>
              <a:rPr lang="en-IN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ball, cake, star, six,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etc.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2.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Bisyllabic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disyllabic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 with two syllables are called 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bisyllabic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disyllabic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r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ck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nn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s, w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 p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r, apple = have 2 vowels each and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are 2 syllable words.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3.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Trisyllabic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 with three syllables are called trisyllable. C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r, deliver, calculate, umbrella, opposite have 3 vowels, and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are trisyllable words. 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4. P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olysyllabic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Words with more than three syllables are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polysyllabic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calculator, television, remarkable, dedicated, victorious, examination, organization, etc.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48673-8303-44D3-DCBD-75DDD58C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67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3FC12-F952-4933-A0C9-2A25BC255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95C3AE-84E7-F367-AD02-72C03AD10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syllables in Hindi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F1F7C-FE8E-0772-DAF8-0FA23E65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79E44-8AC0-3CB9-29E2-839999A7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82" y="1513114"/>
            <a:ext cx="4395903" cy="484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975A7-8B90-E54D-6200-8B7DC081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28" y="1621971"/>
            <a:ext cx="483937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5F36-F5CB-FAF8-B464-2B949FC3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7D4861-AE45-2DBE-0B94-855CBE1FB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Phonotactic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permissible combination of sounds in a language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Consonant + Vowel (monophthong or diphthong),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Consonant + Consonant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0F1BC-E1B2-E806-DDAD-65051CD3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947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C24C-E27A-7CE0-DAFC-DADFFB62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51A034-5E71-AFA4-50DA-9FD345902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Phonotactic in English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is a language permitting consonant cluster in word initial position as well as word final position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blue 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ː/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clear 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klɪə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try   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          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ry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raɪ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play </a:t>
            </a: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plei</a:t>
            </a: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pry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prei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  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spray -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spreɪ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sky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skʌɪ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texts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teksts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trend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/trend/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A17BE-B546-2EFA-D3D3-CA22CEFC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01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0C8F1-E929-81B5-EE78-7626ECBF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C45879-1F2F-E822-CB18-85D3CD65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is a language permitting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consonant cluster in word initial position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  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strɛŋ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 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splɪt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Spray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Strive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strʌɪv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strɒŋ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Straw 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strɔ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ː/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splaʃ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Strike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strʌɪk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Scrub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skrʌb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strɛs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The rule is:                  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  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 sound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 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sound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 Fricative 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(voiceless Stop) p t 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(liquid) l r</a:t>
            </a:r>
          </a:p>
          <a:p>
            <a:pPr lvl="2" algn="l">
              <a:lnSpc>
                <a:spcPct val="12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8E435-D7A7-7514-69C0-2FE61DAD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918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FBC41-5A61-EE0C-1753-EA38B14C0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812D3D-89EA-2381-BEC5-12EB0999F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Phonotactic in Hindi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Vowel Sequences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Hindi only two vowel sequences are permissible.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56863-BE0A-73D7-FD96-F5DCDB10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69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79DE7-274B-04F5-03FC-82CAF17B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40" y="2202126"/>
            <a:ext cx="404869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182A7-3F29-724F-149B-AD72BC98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37" y="1090721"/>
            <a:ext cx="9176525" cy="480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A3D90C-D45B-4D63-E6C8-0A373EE5EDA7}"/>
              </a:ext>
            </a:extLst>
          </p:cNvPr>
          <p:cNvSpPr txBox="1"/>
          <p:nvPr/>
        </p:nvSpPr>
        <p:spPr>
          <a:xfrm>
            <a:off x="625033" y="5895199"/>
            <a:ext cx="113084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Screenshot from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https://www.youtube.com/watch?v=h4yrIuCE6UM&amp;list=RDCMUCdBJyql_ZEzTfPjLB-mFQNg&amp;index=26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B0D2-A8BD-CF79-5B51-5B3C263D7B88}"/>
              </a:ext>
            </a:extLst>
          </p:cNvPr>
          <p:cNvSpPr txBox="1"/>
          <p:nvPr/>
        </p:nvSpPr>
        <p:spPr>
          <a:xfrm>
            <a:off x="838200" y="5621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44 phonemes in English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39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AD6C3-0DAA-E828-4EC3-0BE23447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5E9FB2-576A-B169-B8FB-7E6730C2D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Consonant Clusters: Word-initial Consonant Clusters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Word-initial consonant clusters are not as frequent as the word-medial consonant clusters.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9CB85-0856-C9B3-7CC5-F14485A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11D9C-A0D3-01E4-5EB3-DF5B92EB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51" y="1282473"/>
            <a:ext cx="4572048" cy="543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D14D0-CCC1-60F8-4982-372738B4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07" y="1479160"/>
            <a:ext cx="491558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1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BD4B-3585-58E4-B5ED-3861DE7E1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75D615-7164-CA19-5025-0196D89B4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/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Word-final Consonant Clusters</a:t>
            </a:r>
          </a:p>
          <a:p>
            <a:pPr algn="l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Consonant clusters occur less frequently in the word-final position.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87547-AA29-1F75-5C2F-D47D7370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0D271-4F91-C110-4F46-BA459F75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57" y="1327961"/>
            <a:ext cx="3820058" cy="1371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2263C-6EA4-2B4C-5BC2-94891671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7" y="2623591"/>
            <a:ext cx="3858163" cy="3915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C635C-AE1D-9B08-A6DE-43E161AE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259" y="1756571"/>
            <a:ext cx="372479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76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AABB4-2D57-25C4-7E75-3F304BE52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3A0947-8BF9-7C35-A41A-4A3040C30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conclude the phonemic inventory typology, we can say that: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spoken language has speech sounds: consonants and vowels.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speech sounds or segmental phonemes varies from language to language.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languages have between 20 and 45 phonemes.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segmental phonemes are universal, while others are found in some languages and not in others.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spoken languages have phonological rules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1772F-D00D-92BD-8C69-523BFC87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186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EB5C-2E18-D7B5-C69D-C23D7D599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EEE8A0-414C-87A3-574D-1F028C38B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syllable structure of languages also varies.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language exhibit phonotactic constraints: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Some languages allow combination of certain consonants (called consonant clusters) in the word initial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and final positions. While certain combination of consonants are not permitted in languages.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 combination of consonants like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word initial position.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combination of consonants like </a:t>
            </a:r>
            <a:r>
              <a:rPr lang="en-IN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kst</a:t>
            </a:r>
            <a:r>
              <a:rPr lang="en-IN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/,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ksts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N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teksts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/,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/trend/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So also,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its own phonotactic constrains (see previous slides on Hindi phonotactic)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AED07-833B-74B1-8FDE-D8B051B1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08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19F8-C2BD-8D26-BD9E-8B9AF8A0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0E13F5-2AA1-556E-55E0-7EA8630B4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38328"/>
            <a:ext cx="10872216" cy="486460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Koul, Omkar N. (2008).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Hindi Grammar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Dunwoody Press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Gordon, Matthew K. (2016).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Phonological Typology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Oxford University Press.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Yule, George (2020).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Language. Seventh Edition.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Cambridge University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Press.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https://ielp.ehe.osu.edu/files/2022/08/Hindi_IPA.pdf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CBEF-86E7-9F8F-2A0E-F16D056B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598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88BF-5C97-4F7A-6096-D2F7445B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1A3BF0-17AC-2B69-9FC4-DEB46498F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to elaboration (pulmonic consonants)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BE5C1-B524-FE55-D3C2-7BDD43CF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75</a:t>
            </a:fld>
            <a:endParaRPr lang="en-IN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43D4993-EA90-0B1F-8B6E-C7E4502D442F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762000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Reproduction of The International Phonetic Alphabet - Pulmonic consonants.">
            <a:extLst>
              <a:ext uri="{FF2B5EF4-FFF2-40B4-BE49-F238E27FC236}">
                <a16:creationId xmlns:a16="http://schemas.microsoft.com/office/drawing/2014/main" id="{7C4D2D3F-DF34-1470-B44C-BDBFC9C4A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57" y="1208313"/>
            <a:ext cx="10417628" cy="4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4E2A220-F288-6199-AC21-8C311F7AB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5" y="5844010"/>
            <a:ext cx="9568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 Chart,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http://www.internationalphoneticassociation.org/content/ipa-chart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available under a Creative Commons Attribution-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Sharealike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3.0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Unported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License. Copyright © 2005 International Phonetic Association. </a:t>
            </a:r>
          </a:p>
        </p:txBody>
      </p:sp>
    </p:spTree>
    <p:extLst>
      <p:ext uri="{BB962C8B-B14F-4D97-AF65-F5344CB8AC3E}">
        <p14:creationId xmlns:p14="http://schemas.microsoft.com/office/powerpoint/2010/main" val="3470673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9678-A56A-454E-A673-29D6FB86B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7CA326-9701-3B3A-B00E-8C5B455DA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to elaboration (non-pulmonic and vowels)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66B8-A9E7-E6EB-774A-ADB21D83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76</a:t>
            </a:fld>
            <a:endParaRPr lang="en-IN"/>
          </a:p>
        </p:txBody>
      </p:sp>
      <p:pic>
        <p:nvPicPr>
          <p:cNvPr id="6" name="Picture 8" descr="Reproduction of The International Phonetic Alphabet - Non-pulmonic consonants.">
            <a:extLst>
              <a:ext uri="{FF2B5EF4-FFF2-40B4-BE49-F238E27FC236}">
                <a16:creationId xmlns:a16="http://schemas.microsoft.com/office/drawing/2014/main" id="{0C5800C2-BB2C-BB95-A062-D1AD6450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2" y="1227071"/>
            <a:ext cx="8011885" cy="419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67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209D2-6FB7-35E9-6380-F0E0BC3F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49A0A0-A7E4-59B5-224F-297657A9C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Limits to elaboration (non-pulmonic and vowels)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D76D0-204E-5A9E-26EA-601EA1A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77</a:t>
            </a:fld>
            <a:endParaRPr lang="en-IN"/>
          </a:p>
        </p:txBody>
      </p:sp>
      <p:pic>
        <p:nvPicPr>
          <p:cNvPr id="4" name="Picture 6" descr="Reproduction of The International Phonetic Alphabet - Vowels.">
            <a:extLst>
              <a:ext uri="{FF2B5EF4-FFF2-40B4-BE49-F238E27FC236}">
                <a16:creationId xmlns:a16="http://schemas.microsoft.com/office/drawing/2014/main" id="{927768DF-21FF-BFE0-AB48-8B1C8C3E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9" y="1273962"/>
            <a:ext cx="6003470" cy="47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4A2F8B1-754F-F0FE-3888-796CF825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3246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200" dirty="0"/>
              <a:t>IPA Chart, </a:t>
            </a:r>
            <a:r>
              <a:rPr lang="en-US" altLang="en-US" sz="1200" dirty="0">
                <a:hlinkClick r:id="rId3"/>
              </a:rPr>
              <a:t>http://www.internationalphoneticassociation.org/content/ipa-chart</a:t>
            </a:r>
            <a:r>
              <a:rPr lang="en-US" altLang="en-US" sz="1200" dirty="0"/>
              <a:t>, available under a Creative Commons Attribution-</a:t>
            </a:r>
            <a:r>
              <a:rPr lang="en-US" altLang="en-US" sz="1200" dirty="0" err="1"/>
              <a:t>Sharealike</a:t>
            </a:r>
            <a:r>
              <a:rPr lang="en-US" altLang="en-US" sz="1200" dirty="0"/>
              <a:t> 3.0 </a:t>
            </a:r>
            <a:r>
              <a:rPr lang="en-US" altLang="en-US" sz="1200" dirty="0" err="1"/>
              <a:t>Unported</a:t>
            </a:r>
            <a:r>
              <a:rPr lang="en-US" altLang="en-US" sz="1200" dirty="0"/>
              <a:t> License. Copyright © 2005 International Phonetic Association. </a:t>
            </a:r>
          </a:p>
        </p:txBody>
      </p:sp>
    </p:spTree>
    <p:extLst>
      <p:ext uri="{BB962C8B-B14F-4D97-AF65-F5344CB8AC3E}">
        <p14:creationId xmlns:p14="http://schemas.microsoft.com/office/powerpoint/2010/main" val="693768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29D5DE-1339-7FA1-954A-2673EC01B4AE}"/>
              </a:ext>
            </a:extLst>
          </p:cNvPr>
          <p:cNvSpPr txBox="1"/>
          <p:nvPr/>
        </p:nvSpPr>
        <p:spPr>
          <a:xfrm>
            <a:off x="1056189" y="290690"/>
            <a:ext cx="5564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place of articulation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4452BB-03B4-3506-5754-F8899135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60" y="754246"/>
            <a:ext cx="5745988" cy="5383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D6DD3-E4AE-02EC-9C30-5FC1C8CE2D9D}"/>
              </a:ext>
            </a:extLst>
          </p:cNvPr>
          <p:cNvSpPr txBox="1"/>
          <p:nvPr/>
        </p:nvSpPr>
        <p:spPr>
          <a:xfrm>
            <a:off x="884269" y="794715"/>
            <a:ext cx="24608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Articulators are part of organs involved in the production of human speech sounds.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2022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CC2D-1D8D-D76E-CEDF-DAE0E6743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611FCA-7CB8-8204-09C5-9FF380B14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99" y="5931580"/>
            <a:ext cx="10989129" cy="53453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https://www.englishclub.com/esl-handouts/EC_phonemic-chart.pdf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D3E0D-655C-8D1B-5BD5-373DB78F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6DC02-B364-28A1-D8E6-BE1B0E8B1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5" y="528411"/>
            <a:ext cx="8665028" cy="54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AFBE9-33F7-BBE6-4A03-513FE5AC4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80FF5E-5918-3758-5D93-3CE14FFC2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172" y="564923"/>
            <a:ext cx="11179628" cy="57914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Japanese Consonants and Vowel system (Phoneme inventory)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897C-89E8-9BB8-F427-26699189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917B-9314-44A8-9CF5-8C1178B13F89}" type="slidenum">
              <a:rPr lang="en-IN" smtClean="0"/>
              <a:t>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5A5437-23D8-4A29-8916-C2BB478F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85" y="1252714"/>
            <a:ext cx="10180301" cy="5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2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6503</TotalTime>
  <Words>4673</Words>
  <Application>Microsoft Office PowerPoint</Application>
  <PresentationFormat>Widescreen</PresentationFormat>
  <Paragraphs>495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Times New Roman</vt:lpstr>
      <vt:lpstr>Times-Roman</vt:lpstr>
      <vt:lpstr>Wingdings</vt:lpstr>
      <vt:lpstr>Office Theme</vt:lpstr>
      <vt:lpstr>2. Phonological typology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Language?</dc:title>
  <dc:creator>Sh Francis Monsang</dc:creator>
  <cp:lastModifiedBy>Sh Francis Monsang</cp:lastModifiedBy>
  <cp:revision>305</cp:revision>
  <dcterms:created xsi:type="dcterms:W3CDTF">2024-01-07T16:04:09Z</dcterms:created>
  <dcterms:modified xsi:type="dcterms:W3CDTF">2025-01-24T05:14:05Z</dcterms:modified>
</cp:coreProperties>
</file>